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Vsy7OU6SplmVV4P27HljBJw3c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Light-bold.fntdata"/><Relationship Id="rId16" Type="http://schemas.openxmlformats.org/officeDocument/2006/relationships/font" Target="fonts/MontserratLigh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Ligh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ff3f58a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ff3f58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fff3f58a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fff3f58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f8d6f2dd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f8d6f2d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004e43a11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004e43a1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004e43a1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004e43a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004e43a1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004e43a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fff3f58a0_0_12"/>
          <p:cNvSpPr txBox="1"/>
          <p:nvPr>
            <p:ph type="title"/>
          </p:nvPr>
        </p:nvSpPr>
        <p:spPr>
          <a:xfrm>
            <a:off x="838200" y="-168275"/>
            <a:ext cx="11353800" cy="239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>
                <a:latin typeface="Montserrat"/>
                <a:ea typeface="Montserrat"/>
                <a:cs typeface="Montserrat"/>
                <a:sym typeface="Montserrat"/>
              </a:rPr>
              <a:t>How does Borrelia Burgdorferi survive in its different hosts during its life cycle ? </a:t>
            </a:r>
            <a:endParaRPr sz="5200"/>
          </a:p>
        </p:txBody>
      </p:sp>
      <p:sp>
        <p:nvSpPr>
          <p:cNvPr id="85" name="Google Shape;85;g12fff3f58a0_0_12"/>
          <p:cNvSpPr txBox="1"/>
          <p:nvPr>
            <p:ph idx="1" type="body"/>
          </p:nvPr>
        </p:nvSpPr>
        <p:spPr>
          <a:xfrm>
            <a:off x="8235000" y="5932800"/>
            <a:ext cx="3936000" cy="9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en-US" sz="1660">
                <a:latin typeface="Montserrat Light"/>
                <a:ea typeface="Montserrat Light"/>
                <a:cs typeface="Montserrat Light"/>
                <a:sym typeface="Montserrat Light"/>
              </a:rPr>
              <a:t>By Emma Boehly, Constance de Trogoff, Virginie Garnier, Nicolas Lonchampt and Olivia Ruggaber</a:t>
            </a:r>
            <a:endParaRPr sz="166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6" name="Google Shape;86;g12fff3f58a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699" y="1954663"/>
            <a:ext cx="4230600" cy="40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fff3f58a0_0_5"/>
          <p:cNvSpPr txBox="1"/>
          <p:nvPr>
            <p:ph type="title"/>
          </p:nvPr>
        </p:nvSpPr>
        <p:spPr>
          <a:xfrm>
            <a:off x="326400" y="-611400"/>
            <a:ext cx="11443200" cy="255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latin typeface="Montserrat"/>
                <a:ea typeface="Montserrat"/>
                <a:cs typeface="Montserrat"/>
                <a:sym typeface="Montserrat"/>
              </a:rPr>
              <a:t>Borrelia Burgdorferi: Introduction and structure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g12fff3f58a0_0_5"/>
          <p:cNvSpPr txBox="1"/>
          <p:nvPr>
            <p:ph idx="1" type="body"/>
          </p:nvPr>
        </p:nvSpPr>
        <p:spPr>
          <a:xfrm>
            <a:off x="-173400" y="789600"/>
            <a:ext cx="5875200" cy="595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Responsible for Lyme disease, using Black legged tick as its vector, mainly located in the Northern hemisphere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Of the Spirochaetaceae family, measuring 10-25  um long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Capsule : </a:t>
            </a: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(Gram negative)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inner membrane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peptidoglycan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outer membrane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Lacks LPS in its outer membrane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→ immunoreactive glycolipids instead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Flagella : periplasmic space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→structure and motility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Montserrat"/>
              <a:buChar char="•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Linear chromosome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g12fff3f58a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252" y="1597025"/>
            <a:ext cx="6972698" cy="48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f8d6f2ddc_0_7"/>
          <p:cNvSpPr txBox="1"/>
          <p:nvPr/>
        </p:nvSpPr>
        <p:spPr>
          <a:xfrm>
            <a:off x="321900" y="65675"/>
            <a:ext cx="115482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does Borrelia Burgdorferi travel from one organism to another to maintain persistent infection? 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12f8d6f2dd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700" y="1134949"/>
            <a:ext cx="6151251" cy="43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2f8d6f2ddc_0_7"/>
          <p:cNvSpPr txBox="1"/>
          <p:nvPr/>
        </p:nvSpPr>
        <p:spPr>
          <a:xfrm>
            <a:off x="8108350" y="1589700"/>
            <a:ext cx="41889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disease </a:t>
            </a:r>
            <a:r>
              <a:rPr lang="en-US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vector</a:t>
            </a:r>
            <a:endParaRPr sz="1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carry the bacteria from reservoirs to hosts</a:t>
            </a:r>
            <a:endParaRPr sz="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2f8d6f2ddc_0_7"/>
          <p:cNvSpPr txBox="1"/>
          <p:nvPr/>
        </p:nvSpPr>
        <p:spPr>
          <a:xfrm>
            <a:off x="8171800" y="2916600"/>
            <a:ext cx="3810000" cy="1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Reservoirs</a:t>
            </a:r>
            <a:endParaRPr sz="1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A6C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rgbClr val="073A6C"/>
                </a:solidFill>
                <a:latin typeface="Montserrat"/>
                <a:ea typeface="Montserrat"/>
                <a:cs typeface="Montserrat"/>
                <a:sym typeface="Montserrat"/>
              </a:rPr>
              <a:t>Larvae that hatched, feed and get infected</a:t>
            </a:r>
            <a:endParaRPr sz="1600">
              <a:solidFill>
                <a:srgbClr val="073A6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002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rgbClr val="0D6002"/>
                </a:solidFill>
                <a:latin typeface="Montserrat"/>
                <a:ea typeface="Montserrat"/>
                <a:cs typeface="Montserrat"/>
                <a:sym typeface="Montserrat"/>
              </a:rPr>
              <a:t>Infected larvae infect other rodents</a:t>
            </a:r>
            <a:endParaRPr sz="1600">
              <a:solidFill>
                <a:srgbClr val="0D60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12f8d6f2ddc_0_7"/>
          <p:cNvSpPr txBox="1"/>
          <p:nvPr/>
        </p:nvSpPr>
        <p:spPr>
          <a:xfrm>
            <a:off x="85425" y="1586550"/>
            <a:ext cx="42633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n-US" sz="1600" u="sng">
                <a:latin typeface="Montserrat"/>
                <a:ea typeface="Montserrat"/>
                <a:cs typeface="Montserrat"/>
                <a:sym typeface="Montserrat"/>
              </a:rPr>
              <a:t>accidental hosts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(Spring-Summer)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Nymph ticks attach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Infect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Humans develop inflammatory reaction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g12f8d6f2ddc_0_7"/>
          <p:cNvSpPr txBox="1"/>
          <p:nvPr/>
        </p:nvSpPr>
        <p:spPr>
          <a:xfrm>
            <a:off x="85425" y="3386125"/>
            <a:ext cx="36129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n-US" sz="1600" u="sng">
                <a:latin typeface="Montserrat"/>
                <a:ea typeface="Montserrat"/>
                <a:cs typeface="Montserrat"/>
                <a:sym typeface="Montserrat"/>
              </a:rPr>
              <a:t>natural hosts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(Fall)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Adult female ticks attach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Infect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Mate and lay eggs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g12f8d6f2ddc_0_7"/>
          <p:cNvSpPr txBox="1"/>
          <p:nvPr/>
        </p:nvSpPr>
        <p:spPr>
          <a:xfrm>
            <a:off x="81475" y="4971000"/>
            <a:ext cx="11979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What are reservoir hosts and why are they essential?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they maintain persistent infection among all populations, by allowing reinitiation of the cycle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Borrelia Burgdorferi must resist long enough in reservoirs, so that uninfected larvae can get infected via blood meal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Reservoirs (white-footed mouse) are immunocompetent and do not develop an inflammatory response upon infection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« </a:t>
            </a:r>
            <a:r>
              <a:rPr i="1" lang="en-US">
                <a:latin typeface="Montserrat"/>
                <a:ea typeface="Montserrat"/>
                <a:cs typeface="Montserrat"/>
                <a:sym typeface="Montserrat"/>
              </a:rPr>
              <a:t>Existence of a reservoir is confirmed when infection within the target population cannot be sustained after all transmission between target and non-target populations has been eliminated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. »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Montserrat"/>
                <a:ea typeface="Montserrat"/>
                <a:cs typeface="Montserrat"/>
                <a:sym typeface="Montserrat"/>
              </a:rPr>
              <a:t>Quote from: 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Identifying Reservoirs of Infection: A Conceptual and Practical Challenge. Emerg. Infect. Dis. 8, 1468–1473 (2002).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3004e43a11_4_0"/>
          <p:cNvPicPr preferRelativeResize="0"/>
          <p:nvPr/>
        </p:nvPicPr>
        <p:blipFill rotWithShape="1">
          <a:blip r:embed="rId3">
            <a:alphaModFix/>
          </a:blip>
          <a:srcRect b="4415" l="0" r="0" t="0"/>
          <a:stretch/>
        </p:blipFill>
        <p:spPr>
          <a:xfrm>
            <a:off x="1422976" y="646500"/>
            <a:ext cx="9346043" cy="625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3004e43a11_4_0"/>
          <p:cNvSpPr txBox="1"/>
          <p:nvPr/>
        </p:nvSpPr>
        <p:spPr>
          <a:xfrm>
            <a:off x="2916900" y="0"/>
            <a:ext cx="635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Life cycle and persistence in tick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0436" y="2987172"/>
            <a:ext cx="2644757" cy="120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/>
          <p:nvPr/>
        </p:nvSpPr>
        <p:spPr>
          <a:xfrm rot="-6547968">
            <a:off x="3868428" y="4013546"/>
            <a:ext cx="1059633" cy="2028797"/>
          </a:xfrm>
          <a:custGeom>
            <a:rect b="b" l="l" r="r" t="t"/>
            <a:pathLst>
              <a:path extrusionOk="0" h="2696504" w="2104767">
                <a:moveTo>
                  <a:pt x="567369" y="0"/>
                </a:moveTo>
                <a:lnTo>
                  <a:pt x="1134737" y="1002535"/>
                </a:lnTo>
                <a:lnTo>
                  <a:pt x="844046" y="1002535"/>
                </a:lnTo>
                <a:lnTo>
                  <a:pt x="846250" y="1056880"/>
                </a:lnTo>
                <a:cubicBezTo>
                  <a:pt x="859196" y="1210811"/>
                  <a:pt x="892292" y="1363968"/>
                  <a:pt x="946003" y="1512423"/>
                </a:cubicBezTo>
                <a:cubicBezTo>
                  <a:pt x="1136976" y="2040262"/>
                  <a:pt x="1566281" y="2447035"/>
                  <a:pt x="2104767" y="2610370"/>
                </a:cubicBezTo>
                <a:lnTo>
                  <a:pt x="2104766" y="2610370"/>
                </a:lnTo>
                <a:cubicBezTo>
                  <a:pt x="1360972" y="2879476"/>
                  <a:pt x="540695" y="2496985"/>
                  <a:pt x="272625" y="1756052"/>
                </a:cubicBezTo>
                <a:cubicBezTo>
                  <a:pt x="188853" y="1524510"/>
                  <a:pt x="168921" y="1285365"/>
                  <a:pt x="203808" y="1057767"/>
                </a:cubicBezTo>
                <a:lnTo>
                  <a:pt x="215032" y="1002535"/>
                </a:lnTo>
                <a:lnTo>
                  <a:pt x="0" y="1002535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 rot="4583583">
            <a:off x="6942637" y="1219180"/>
            <a:ext cx="1059633" cy="2028797"/>
          </a:xfrm>
          <a:custGeom>
            <a:rect b="b" l="l" r="r" t="t"/>
            <a:pathLst>
              <a:path extrusionOk="0" h="2696504" w="2104767">
                <a:moveTo>
                  <a:pt x="567369" y="0"/>
                </a:moveTo>
                <a:lnTo>
                  <a:pt x="1134737" y="1002535"/>
                </a:lnTo>
                <a:lnTo>
                  <a:pt x="844046" y="1002535"/>
                </a:lnTo>
                <a:lnTo>
                  <a:pt x="846250" y="1056880"/>
                </a:lnTo>
                <a:cubicBezTo>
                  <a:pt x="859196" y="1210811"/>
                  <a:pt x="892292" y="1363968"/>
                  <a:pt x="946003" y="1512423"/>
                </a:cubicBezTo>
                <a:cubicBezTo>
                  <a:pt x="1136976" y="2040262"/>
                  <a:pt x="1566281" y="2447035"/>
                  <a:pt x="2104767" y="2610370"/>
                </a:cubicBezTo>
                <a:lnTo>
                  <a:pt x="2104766" y="2610370"/>
                </a:lnTo>
                <a:cubicBezTo>
                  <a:pt x="1360972" y="2879476"/>
                  <a:pt x="540695" y="2496985"/>
                  <a:pt x="272625" y="1756052"/>
                </a:cubicBezTo>
                <a:cubicBezTo>
                  <a:pt x="188853" y="1524510"/>
                  <a:pt x="168921" y="1285365"/>
                  <a:pt x="203808" y="1057767"/>
                </a:cubicBezTo>
                <a:lnTo>
                  <a:pt x="215032" y="1002535"/>
                </a:lnTo>
                <a:lnTo>
                  <a:pt x="0" y="1002535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1292" y="808689"/>
            <a:ext cx="1386821" cy="110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45687" y="945385"/>
            <a:ext cx="14954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/>
          <p:nvPr/>
        </p:nvSpPr>
        <p:spPr>
          <a:xfrm>
            <a:off x="8681292" y="1916935"/>
            <a:ext cx="3128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is able to form protective biofilms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physically 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hiding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from antibiotics and humoral immunity.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6">
            <a:alphaModFix/>
          </a:blip>
          <a:srcRect b="220" l="3613" r="1538" t="2978"/>
          <a:stretch/>
        </p:blipFill>
        <p:spPr>
          <a:xfrm>
            <a:off x="578422" y="3882732"/>
            <a:ext cx="2644757" cy="19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196191" y="5549543"/>
            <a:ext cx="5038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8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Antigenic variation of its VlsE lipoprotein protects the bacterium against specific antibodies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96306" y="3707584"/>
            <a:ext cx="3128789" cy="1936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/>
          <p:nvPr/>
        </p:nvSpPr>
        <p:spPr>
          <a:xfrm>
            <a:off x="8164406" y="5679541"/>
            <a:ext cx="364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bacterium binds various host’s and tick’s proteins to go unnoticed by the immune system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 rot="2001147">
            <a:off x="3194344" y="1698592"/>
            <a:ext cx="2087301" cy="602784"/>
          </a:xfrm>
          <a:custGeom>
            <a:rect b="b" l="l" r="r" t="t"/>
            <a:pathLst>
              <a:path extrusionOk="0" h="602784" w="2087301">
                <a:moveTo>
                  <a:pt x="356353" y="28097"/>
                </a:moveTo>
                <a:lnTo>
                  <a:pt x="443586" y="158603"/>
                </a:lnTo>
                <a:lnTo>
                  <a:pt x="502312" y="128441"/>
                </a:lnTo>
                <a:cubicBezTo>
                  <a:pt x="636209" y="68772"/>
                  <a:pt x="789049" y="26945"/>
                  <a:pt x="953340" y="9234"/>
                </a:cubicBezTo>
                <a:cubicBezTo>
                  <a:pt x="1537482" y="-53737"/>
                  <a:pt x="2045174" y="212004"/>
                  <a:pt x="2087301" y="602784"/>
                </a:cubicBezTo>
                <a:cubicBezTo>
                  <a:pt x="1813607" y="406988"/>
                  <a:pt x="1407620" y="318159"/>
                  <a:pt x="991478" y="363020"/>
                </a:cubicBezTo>
                <a:cubicBezTo>
                  <a:pt x="887443" y="374235"/>
                  <a:pt x="785808" y="393478"/>
                  <a:pt x="688351" y="419936"/>
                </a:cubicBezTo>
                <a:lnTo>
                  <a:pt x="630458" y="438173"/>
                </a:lnTo>
                <a:lnTo>
                  <a:pt x="712705" y="561218"/>
                </a:lnTo>
                <a:lnTo>
                  <a:pt x="0" y="56121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 rot="-9563662">
            <a:off x="6169703" y="4635578"/>
            <a:ext cx="2087301" cy="602784"/>
          </a:xfrm>
          <a:custGeom>
            <a:rect b="b" l="l" r="r" t="t"/>
            <a:pathLst>
              <a:path extrusionOk="0" h="602784" w="2087301">
                <a:moveTo>
                  <a:pt x="356353" y="28097"/>
                </a:moveTo>
                <a:lnTo>
                  <a:pt x="443586" y="158603"/>
                </a:lnTo>
                <a:lnTo>
                  <a:pt x="502312" y="128441"/>
                </a:lnTo>
                <a:cubicBezTo>
                  <a:pt x="636209" y="68772"/>
                  <a:pt x="789049" y="26945"/>
                  <a:pt x="953340" y="9234"/>
                </a:cubicBezTo>
                <a:cubicBezTo>
                  <a:pt x="1537482" y="-53737"/>
                  <a:pt x="2045174" y="212004"/>
                  <a:pt x="2087301" y="602784"/>
                </a:cubicBezTo>
                <a:cubicBezTo>
                  <a:pt x="1813607" y="406988"/>
                  <a:pt x="1407620" y="318159"/>
                  <a:pt x="991478" y="363020"/>
                </a:cubicBezTo>
                <a:cubicBezTo>
                  <a:pt x="887443" y="374235"/>
                  <a:pt x="785808" y="393478"/>
                  <a:pt x="688351" y="419936"/>
                </a:cubicBezTo>
                <a:lnTo>
                  <a:pt x="630458" y="438173"/>
                </a:lnTo>
                <a:lnTo>
                  <a:pt x="712705" y="561218"/>
                </a:lnTo>
                <a:lnTo>
                  <a:pt x="0" y="56121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888" y="65378"/>
            <a:ext cx="2507199" cy="157775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96188" y="1473597"/>
            <a:ext cx="3409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-US" sz="1900" u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migrates to the lymph nodes and prevents the formation of long-lived IgG</a:t>
            </a: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by interfering with germinal center formation.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3747169" y="65378"/>
            <a:ext cx="421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borrelia burgdorferi survive in its mammalian host ?</a:t>
            </a: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3004e43a1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86950"/>
            <a:ext cx="12039598" cy="6772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3004e43a11_1_0"/>
          <p:cNvSpPr txBox="1"/>
          <p:nvPr/>
        </p:nvSpPr>
        <p:spPr>
          <a:xfrm>
            <a:off x="285275" y="3773950"/>
            <a:ext cx="67575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Montserrat"/>
                <a:ea typeface="Montserrat"/>
                <a:cs typeface="Montserrat"/>
                <a:sym typeface="Montserrat"/>
              </a:rPr>
              <a:t>Treatment Research is crucial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Vaccines 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	- </a:t>
            </a:r>
            <a:r>
              <a:rPr lang="en-US" sz="1200" u="sng">
                <a:latin typeface="Montserrat"/>
                <a:ea typeface="Montserrat"/>
                <a:cs typeface="Montserrat"/>
                <a:sym typeface="Montserrat"/>
              </a:rPr>
              <a:t>Problem :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gene sequence variations coding for surface proteins within species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	- </a:t>
            </a:r>
            <a:r>
              <a:rPr lang="en-US" sz="1200" u="sng">
                <a:latin typeface="Montserrat"/>
                <a:ea typeface="Montserrat"/>
                <a:cs typeface="Montserrat"/>
                <a:sym typeface="Montserrat"/>
              </a:rPr>
              <a:t>Potential solutions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design multivalent recombinant protein vaccine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design vaccine to induce an  inflammatory response to  tick’s salivary proteins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Antibiotics :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 	- </a:t>
            </a:r>
            <a:r>
              <a:rPr lang="en-US" sz="1200" u="sng">
                <a:latin typeface="Montserrat"/>
                <a:ea typeface="Montserrat"/>
                <a:cs typeface="Montserrat"/>
                <a:sym typeface="Montserrat"/>
              </a:rPr>
              <a:t>When are they efficient ?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mainly during the early dissemination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phase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 	- </a:t>
            </a:r>
            <a:r>
              <a:rPr lang="en-US" sz="1200" u="sng">
                <a:latin typeface="Montserrat"/>
                <a:ea typeface="Montserrat"/>
                <a:cs typeface="Montserrat"/>
                <a:sym typeface="Montserrat"/>
              </a:rPr>
              <a:t>Why do they lose their effectiveness after this phase ?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Because they formed biofilms which confer resistance to antibiotic penetration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13004e43a11_1_0"/>
          <p:cNvSpPr txBox="1"/>
          <p:nvPr/>
        </p:nvSpPr>
        <p:spPr>
          <a:xfrm>
            <a:off x="0" y="10450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Humans inflammatory response  and Treatment Research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004e43a11_0_5"/>
          <p:cNvSpPr txBox="1"/>
          <p:nvPr/>
        </p:nvSpPr>
        <p:spPr>
          <a:xfrm>
            <a:off x="-2" y="0"/>
            <a:ext cx="259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References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004e43a11_0_5"/>
          <p:cNvSpPr txBox="1"/>
          <p:nvPr/>
        </p:nvSpPr>
        <p:spPr>
          <a:xfrm>
            <a:off x="55350" y="409600"/>
            <a:ext cx="12081300" cy="6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7620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1.</a:t>
            </a:r>
            <a:endParaRPr sz="1100"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Timmaraju, V. A. </a:t>
            </a:r>
            <a:r>
              <a:rPr i="1" lang="en-US">
                <a:solidFill>
                  <a:schemeClr val="dk1"/>
                </a:solidFill>
              </a:rPr>
              <a:t>et al.</a:t>
            </a:r>
            <a:r>
              <a:rPr lang="en-US">
                <a:solidFill>
                  <a:schemeClr val="dk1"/>
                </a:solidFill>
              </a:rPr>
              <a:t> Biofilm formation by Borrelia burgdorferi sensu lato. </a:t>
            </a:r>
            <a:r>
              <a:rPr i="1" lang="en-US">
                <a:solidFill>
                  <a:schemeClr val="dk1"/>
                </a:solidFill>
              </a:rPr>
              <a:t>FEMS Microbiol Lett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362</a:t>
            </a:r>
            <a:r>
              <a:rPr lang="en-US">
                <a:solidFill>
                  <a:schemeClr val="dk1"/>
                </a:solidFill>
              </a:rPr>
              <a:t>, fnv120 (2015).</a:t>
            </a:r>
            <a:endParaRPr>
              <a:solidFill>
                <a:schemeClr val="dk1"/>
              </a:solidFill>
            </a:endParaRPr>
          </a:p>
          <a:p>
            <a:pPr indent="0" lvl="0" marL="0" marR="7620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2.</a:t>
            </a:r>
            <a:endParaRPr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Tilly, K., Rosa, P. A. &amp; Stewart, P. E. Biology of Infection with Borrelia burgdorferi. </a:t>
            </a:r>
            <a:r>
              <a:rPr i="1" lang="en-US">
                <a:solidFill>
                  <a:schemeClr val="dk1"/>
                </a:solidFill>
              </a:rPr>
              <a:t>Infect Dis Clin North Am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22</a:t>
            </a:r>
            <a:r>
              <a:rPr lang="en-US">
                <a:solidFill>
                  <a:schemeClr val="dk1"/>
                </a:solidFill>
              </a:rPr>
              <a:t>, 217–234 (2008).</a:t>
            </a:r>
            <a:endParaRPr>
              <a:solidFill>
                <a:schemeClr val="dk1"/>
              </a:solidFill>
            </a:endParaRPr>
          </a:p>
          <a:p>
            <a:pPr indent="0" lvl="0" marL="0" marR="7620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3.</a:t>
            </a:r>
            <a:endParaRPr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Tracy, K. E. &amp; Baumgarth, N. Borrelia burgdorferi Manipulates Innate and Adaptive Immunity to Establish Persistence in Rodent Reservoir Hosts. </a:t>
            </a:r>
            <a:r>
              <a:rPr i="1" lang="en-US">
                <a:solidFill>
                  <a:schemeClr val="dk1"/>
                </a:solidFill>
              </a:rPr>
              <a:t>Front Immunol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8</a:t>
            </a:r>
            <a:r>
              <a:rPr lang="en-US">
                <a:solidFill>
                  <a:schemeClr val="dk1"/>
                </a:solidFill>
              </a:rPr>
              <a:t>, 116 (2017).</a:t>
            </a:r>
            <a:endParaRPr>
              <a:solidFill>
                <a:schemeClr val="dk1"/>
              </a:solidFill>
            </a:endParaRPr>
          </a:p>
          <a:p>
            <a:pPr indent="0" lvl="0" marL="0" marR="7620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4.</a:t>
            </a:r>
            <a:endParaRPr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Lawrenz, M. B. </a:t>
            </a:r>
            <a:r>
              <a:rPr i="1" lang="en-US">
                <a:solidFill>
                  <a:schemeClr val="dk1"/>
                </a:solidFill>
              </a:rPr>
              <a:t>et al.</a:t>
            </a:r>
            <a:r>
              <a:rPr lang="en-US">
                <a:solidFill>
                  <a:schemeClr val="dk1"/>
                </a:solidFill>
              </a:rPr>
              <a:t> Human Antibody Responses to VlsE Antigenic Variation Protein of Borrelia burgdorferi. </a:t>
            </a:r>
            <a:r>
              <a:rPr i="1" lang="en-US">
                <a:solidFill>
                  <a:schemeClr val="dk1"/>
                </a:solidFill>
              </a:rPr>
              <a:t>J Clin Microbiol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37</a:t>
            </a:r>
            <a:r>
              <a:rPr lang="en-US">
                <a:solidFill>
                  <a:schemeClr val="dk1"/>
                </a:solidFill>
              </a:rPr>
              <a:t>, 3997–4004 (1999).</a:t>
            </a:r>
            <a:endParaRPr>
              <a:solidFill>
                <a:schemeClr val="dk1"/>
              </a:solidFill>
            </a:endParaRPr>
          </a:p>
          <a:p>
            <a:pPr indent="0" lvl="0" marL="0" marR="7620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5.</a:t>
            </a:r>
            <a:endParaRPr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Kurokawa, C. </a:t>
            </a:r>
            <a:r>
              <a:rPr i="1" lang="en-US">
                <a:solidFill>
                  <a:schemeClr val="dk1"/>
                </a:solidFill>
              </a:rPr>
              <a:t>et al.</a:t>
            </a:r>
            <a:r>
              <a:rPr lang="en-US">
                <a:solidFill>
                  <a:schemeClr val="dk1"/>
                </a:solidFill>
              </a:rPr>
              <a:t> Interactions between Borrelia burgdorferi and ticks. </a:t>
            </a:r>
            <a:r>
              <a:rPr i="1" lang="en-US">
                <a:solidFill>
                  <a:schemeClr val="dk1"/>
                </a:solidFill>
              </a:rPr>
              <a:t>Nat Rev Microbiol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18</a:t>
            </a:r>
            <a:r>
              <a:rPr lang="en-US">
                <a:solidFill>
                  <a:schemeClr val="dk1"/>
                </a:solidFill>
              </a:rPr>
              <a:t>, 587–600 (2020).</a:t>
            </a:r>
            <a:endParaRPr>
              <a:solidFill>
                <a:schemeClr val="dk1"/>
              </a:solidFill>
            </a:endParaRPr>
          </a:p>
          <a:p>
            <a:pPr indent="0" lvl="0" marL="0" marR="7620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6.</a:t>
            </a:r>
            <a:endParaRPr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Radolf, J. D., Strle, K., Lemieux, J. E. &amp; Strle, F. Lyme Disease in Humans. </a:t>
            </a:r>
            <a:r>
              <a:rPr i="1" lang="en-US">
                <a:solidFill>
                  <a:schemeClr val="dk1"/>
                </a:solidFill>
              </a:rPr>
              <a:t>Curr Issues Mol Biol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42</a:t>
            </a:r>
            <a:r>
              <a:rPr lang="en-US">
                <a:solidFill>
                  <a:schemeClr val="dk1"/>
                </a:solidFill>
              </a:rPr>
              <a:t>, 333–384 (2021).</a:t>
            </a:r>
            <a:endParaRPr>
              <a:solidFill>
                <a:schemeClr val="dk1"/>
              </a:solidFill>
            </a:endParaRPr>
          </a:p>
          <a:p>
            <a:pPr indent="0" lvl="0" marL="0" marR="76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7.</a:t>
            </a:r>
            <a:endParaRPr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Gomes-Solecki, M. </a:t>
            </a:r>
            <a:r>
              <a:rPr i="1" lang="en-US">
                <a:solidFill>
                  <a:schemeClr val="dk1"/>
                </a:solidFill>
              </a:rPr>
              <a:t>et al.</a:t>
            </a:r>
            <a:r>
              <a:rPr lang="en-US">
                <a:solidFill>
                  <a:schemeClr val="dk1"/>
                </a:solidFill>
              </a:rPr>
              <a:t> Protective Immunity and New Vaccines for Lyme Disease. </a:t>
            </a:r>
            <a:r>
              <a:rPr i="1" lang="en-US">
                <a:solidFill>
                  <a:schemeClr val="dk1"/>
                </a:solidFill>
              </a:rPr>
              <a:t>Clin Infect Dis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chemeClr val="dk1"/>
                </a:solidFill>
              </a:rPr>
              <a:t>70</a:t>
            </a:r>
            <a:r>
              <a:rPr lang="en-US">
                <a:solidFill>
                  <a:schemeClr val="dk1"/>
                </a:solidFill>
              </a:rPr>
              <a:t>, 1768–1773 (2020)</a:t>
            </a:r>
            <a:endParaRPr sz="1100">
              <a:solidFill>
                <a:schemeClr val="dk1"/>
              </a:solidFill>
            </a:endParaRPr>
          </a:p>
          <a:p>
            <a:pPr indent="0" lvl="0" marL="215900" marR="50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2022-05-26T09:50:53Z</dcterms:created>
  <dc:creator>Lonchampt Nicolas Elian Michel</dc:creator>
</cp:coreProperties>
</file>